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254F"/>
    <a:srgbClr val="D6D6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4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0D06D-BAAB-4220-A0BB-656261B96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9E4AC4-ACF1-4313-922F-2B68D28A01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DA0CF-40B3-4450-8C3E-F01538537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C218-DD2F-4544-82DE-4A7403F4EB7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FAB87-13A7-4F2E-A5DC-C6A8FB7B0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5D3AB-FF75-4711-A735-B9C0366D6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497A-CF0E-41D7-80EE-83627AC85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49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BD19-818D-4B83-99B2-880972B4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960337-46DD-4096-B7C5-69B91AE5C1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FED93-704B-49C5-893D-238CE319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C218-DD2F-4544-82DE-4A7403F4EB7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F76A8-68F6-4653-8822-018BCFCDF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8D09C-A75E-40BB-86C3-D4A930F2B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497A-CF0E-41D7-80EE-83627AC85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3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8E139F-65FB-4A2A-A0D0-7A3F7FA4E3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FBD3B8-506F-4830-8888-80D5C55B1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3D3AA-0CDC-498D-80DC-1938440D6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C218-DD2F-4544-82DE-4A7403F4EB7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903DC-60F5-43B0-9082-624BBE22B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18A9B-C476-4D50-8530-7C1B8A88F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497A-CF0E-41D7-80EE-83627AC85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83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C2D52-DFDA-4746-90C5-EAC37DEB8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A0F5C-6EAF-4B92-B1F6-15C2A16D7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D49C8-B0F1-4378-BE3A-90B5BF7B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C218-DD2F-4544-82DE-4A7403F4EB7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C4A76-E11F-4603-9676-236E4D347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8907F-9A7A-4A71-B2FE-3ADB7226B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497A-CF0E-41D7-80EE-83627AC85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37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2B44D-A463-4169-8F66-DD61FFE24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F3F79-617E-479F-A03E-12E08EF67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60E32-2350-4230-BE1B-6CE369FEA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C218-DD2F-4544-82DE-4A7403F4EB7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47CF0-C3A6-4393-82A1-17363FBEA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3348F-DDEC-4C1B-A1E9-B6142F56C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497A-CF0E-41D7-80EE-83627AC85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29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A8408-2169-43B1-AEC0-86516C384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02C94-5E99-48E4-A98D-F3F0F33AD4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CED87F-A65C-46C4-9544-7F2277280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4C520E-E639-483A-814B-B6A74486F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C218-DD2F-4544-82DE-4A7403F4EB7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CFA51B-8AF4-45AB-921C-AC427CF3B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13A34-02D0-4E87-A428-FD73E6C48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497A-CF0E-41D7-80EE-83627AC85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77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8A00B-256A-4E77-9686-E6E6BC65F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195CB-B0F0-4FFC-8FBC-FE14DB1F7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38D36F-C544-47B3-BD7A-FDFC2A521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6F9F2F-936E-4F1E-886C-9C8C191FB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82B53E-0689-4173-B31A-C91D82ADB7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9FEC3E-9693-4885-9DF5-88A2C4C09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C218-DD2F-4544-82DE-4A7403F4EB7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7E8CE5-3F62-40C6-A73F-6103FB1CC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C6EFC5-5AF5-4B4A-BFA8-EC001F358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497A-CF0E-41D7-80EE-83627AC85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90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C20DB-FF86-4AFE-9DCD-ECFEAC19D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B17A2C-4AD5-4644-9A32-BBDE2F30D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C218-DD2F-4544-82DE-4A7403F4EB7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1B4A20-70F0-4260-BE4F-6D5644901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BD8A7C-1A5A-4B78-946D-414FA2B6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497A-CF0E-41D7-80EE-83627AC85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40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E21A1C-FB14-401F-82DD-0FDC6D619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C218-DD2F-4544-82DE-4A7403F4EB7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DDE306-5A11-4257-B7CD-B6587B22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C9D4AF-12FC-4127-B699-B33E91502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497A-CF0E-41D7-80EE-83627AC85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5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256FB-DF9A-4504-A88F-9479C0405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07C36-821F-4968-BD92-057DDAAE2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02E30A-EFC6-4E60-915E-9E191C38B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FDD081-8E8F-4A2B-ADAF-8E15773C4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C218-DD2F-4544-82DE-4A7403F4EB7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0BD5D0-210F-4481-A0A5-A01D90F9E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66B7C-15C4-4883-A039-1403D04C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497A-CF0E-41D7-80EE-83627AC85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5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9291A-93CB-4CB9-AC17-B534D27DF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4BC510-8EF9-4F83-9D35-5FCC959EC8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96C3E-7469-4368-8694-B860E2AE9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DA3102-C98D-489F-AE99-A06CED016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C218-DD2F-4544-82DE-4A7403F4EB7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755CB9-E722-4D2E-B713-0EF774EDA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7438F0-5AC5-4E31-B689-47614BF89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497A-CF0E-41D7-80EE-83627AC85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9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9B2043-2F1E-482C-87A7-5C2E8F25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E428F-69B3-4063-8AB8-0A515C2E4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2222D-EEEE-4A78-A03A-2CA9A8FE98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4C218-DD2F-4544-82DE-4A7403F4EB7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A2343-9BAA-476A-AC15-74FE1538AB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6899B-E2B0-49FD-8026-D843898DD4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2497A-CF0E-41D7-80EE-83627AC85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1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4E919-A0E4-4852-B527-897FE08BF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385762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dirty="0">
                <a:ln w="0"/>
                <a:solidFill>
                  <a:srgbClr val="40254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Why does Wind Speed Increase with Height?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34009529-2BD9-4AF2-BE5A-A7AC59FB9352}"/>
              </a:ext>
            </a:extLst>
          </p:cNvPr>
          <p:cNvSpPr/>
          <p:nvPr/>
        </p:nvSpPr>
        <p:spPr bwMode="auto">
          <a:xfrm>
            <a:off x="0" y="0"/>
            <a:ext cx="7772400" cy="6858000"/>
          </a:xfrm>
          <a:prstGeom prst="rt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7B98F190-ABA5-4B44-A3D0-A306EF002C60}"/>
              </a:ext>
            </a:extLst>
          </p:cNvPr>
          <p:cNvSpPr/>
          <p:nvPr/>
        </p:nvSpPr>
        <p:spPr bwMode="auto">
          <a:xfrm>
            <a:off x="0" y="0"/>
            <a:ext cx="4876800" cy="685800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6" name="Picture 5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39185C42-41AF-4D1E-B197-B698DA42A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643" y="4074736"/>
            <a:ext cx="2598259" cy="261131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6CEBCA3-1471-4248-A8FE-8D947C74E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1908" y="5288897"/>
            <a:ext cx="4276585" cy="72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09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7C313973-1B0D-441E-AA39-97749A58CD72}"/>
              </a:ext>
            </a:extLst>
          </p:cNvPr>
          <p:cNvSpPr/>
          <p:nvPr/>
        </p:nvSpPr>
        <p:spPr bwMode="auto">
          <a:xfrm>
            <a:off x="0" y="1524000"/>
            <a:ext cx="4572000" cy="5334000"/>
          </a:xfrm>
          <a:prstGeom prst="rt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DA2BFB-150E-4B11-9441-A8C1FA315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n w="0"/>
                <a:solidFill>
                  <a:srgbClr val="40254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Mid-Latitudes</a:t>
            </a:r>
            <a:endParaRPr lang="en-US" dirty="0">
              <a:ln w="0"/>
              <a:solidFill>
                <a:srgbClr val="40254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EC3A6-00C4-4323-BC90-0FFB64F75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5257800" cy="327228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Continental US lies in the “mid-latitudes”, which is the region of the Earth between the Tropics and the Arctic.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the Northern Hemisphere, this means there will be warm air to the south (due to excess solar heating) and cold air to the north (due to excess cooling).</a:t>
            </a:r>
          </a:p>
          <a:p>
            <a:endParaRPr lang="en-US" dirty="0"/>
          </a:p>
        </p:txBody>
      </p:sp>
      <p:pic>
        <p:nvPicPr>
          <p:cNvPr id="4098" name="Picture 2" descr="Ferris Jabr on Twitter: &quot;There have never been only four seasons ...">
            <a:extLst>
              <a:ext uri="{FF2B5EF4-FFF2-40B4-BE49-F238E27FC236}">
                <a16:creationId xmlns:a16="http://schemas.microsoft.com/office/drawing/2014/main" id="{6F2B9CCE-BB79-463E-9E95-C0F7A41DA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606" y="4796288"/>
            <a:ext cx="3893270" cy="1843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id-latitude net precipitation decreased with Arctic warming ...">
            <a:extLst>
              <a:ext uri="{FF2B5EF4-FFF2-40B4-BE49-F238E27FC236}">
                <a16:creationId xmlns:a16="http://schemas.microsoft.com/office/drawing/2014/main" id="{056682AC-00E1-44C9-B040-3B13DDBA7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465" y="1335657"/>
            <a:ext cx="3148929" cy="3648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F81BCC2-1E25-4417-BFAC-F29AF02535A3}"/>
              </a:ext>
            </a:extLst>
          </p:cNvPr>
          <p:cNvSpPr/>
          <p:nvPr/>
        </p:nvSpPr>
        <p:spPr>
          <a:xfrm>
            <a:off x="6274848" y="5170333"/>
            <a:ext cx="5659486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leads to a relatively constant north-south pressure gradient and a prevailing wind from the west.  Hence, “westerly” flow.</a:t>
            </a:r>
          </a:p>
        </p:txBody>
      </p:sp>
    </p:spTree>
    <p:extLst>
      <p:ext uri="{BB962C8B-B14F-4D97-AF65-F5344CB8AC3E}">
        <p14:creationId xmlns:p14="http://schemas.microsoft.com/office/powerpoint/2010/main" val="2008816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C5FA9462-33B7-4FD5-A5F8-50CEB28C0F4E}"/>
              </a:ext>
            </a:extLst>
          </p:cNvPr>
          <p:cNvSpPr/>
          <p:nvPr/>
        </p:nvSpPr>
        <p:spPr bwMode="auto">
          <a:xfrm>
            <a:off x="0" y="1524000"/>
            <a:ext cx="4572000" cy="5334000"/>
          </a:xfrm>
          <a:prstGeom prst="rt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0B0D78-BE97-4972-84E3-9BDB01122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n w="0"/>
                <a:solidFill>
                  <a:srgbClr val="40254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Atmospheric Height in the Mid-Latitudes</a:t>
            </a:r>
            <a:endParaRPr lang="en-US" dirty="0">
              <a:ln w="0"/>
              <a:solidFill>
                <a:srgbClr val="40254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BE6C4-CB9B-4342-97EA-ECC39CC75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07325" cy="4351338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you go higher in the atmosphere in the mid-latitudes, the north-south temperature gradient increases in strength.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then leads to a stronger pressure gradient and higher wind speeds with height.</a:t>
            </a:r>
          </a:p>
          <a:p>
            <a:endParaRPr lang="en-US" dirty="0"/>
          </a:p>
        </p:txBody>
      </p:sp>
      <p:pic>
        <p:nvPicPr>
          <p:cNvPr id="3076" name="Picture 4" descr="UBC ATSC 113 - Layers in the Standard Atmosphere">
            <a:extLst>
              <a:ext uri="{FF2B5EF4-FFF2-40B4-BE49-F238E27FC236}">
                <a16:creationId xmlns:a16="http://schemas.microsoft.com/office/drawing/2014/main" id="{1DB78956-3600-408C-8B98-0950487FF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834" y="1761680"/>
            <a:ext cx="4414388" cy="4858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Up 6">
            <a:extLst>
              <a:ext uri="{FF2B5EF4-FFF2-40B4-BE49-F238E27FC236}">
                <a16:creationId xmlns:a16="http://schemas.microsoft.com/office/drawing/2014/main" id="{87E31117-8E2D-420D-B8C3-111C2C35A8FC}"/>
              </a:ext>
            </a:extLst>
          </p:cNvPr>
          <p:cNvSpPr/>
          <p:nvPr/>
        </p:nvSpPr>
        <p:spPr>
          <a:xfrm>
            <a:off x="11283885" y="1761680"/>
            <a:ext cx="537328" cy="4858639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DFE97-FE2C-4E60-AEB9-A20A82F97679}"/>
              </a:ext>
            </a:extLst>
          </p:cNvPr>
          <p:cNvSpPr txBox="1"/>
          <p:nvPr/>
        </p:nvSpPr>
        <p:spPr>
          <a:xfrm rot="5400000">
            <a:off x="9441213" y="4072743"/>
            <a:ext cx="4216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Wind Speed Increases the higher up you go</a:t>
            </a:r>
          </a:p>
        </p:txBody>
      </p:sp>
    </p:spTree>
    <p:extLst>
      <p:ext uri="{BB962C8B-B14F-4D97-AF65-F5344CB8AC3E}">
        <p14:creationId xmlns:p14="http://schemas.microsoft.com/office/powerpoint/2010/main" val="3272455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C7BEC2B6-3E8B-4784-B8FF-33BF2143C58C}"/>
              </a:ext>
            </a:extLst>
          </p:cNvPr>
          <p:cNvSpPr/>
          <p:nvPr/>
        </p:nvSpPr>
        <p:spPr bwMode="auto">
          <a:xfrm>
            <a:off x="0" y="1524000"/>
            <a:ext cx="4572000" cy="5334000"/>
          </a:xfrm>
          <a:prstGeom prst="rt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503385-8760-416E-8BA1-2F7D8E1DC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n w="0"/>
                <a:solidFill>
                  <a:srgbClr val="40254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Constant Pressure Level</a:t>
            </a:r>
            <a:endParaRPr lang="en-US" dirty="0">
              <a:ln w="0"/>
              <a:solidFill>
                <a:srgbClr val="40254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0C13C-4B39-436D-93B8-22CD83F69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analysis purposes, meteorologists usually look at the altitude of a constant pressure level (a.k.a., “isobaric” surface) instead of the pressure at a given height.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Makes analysis of winds the same as fluid moving over a topographic surface.</a:t>
            </a:r>
          </a:p>
          <a:p>
            <a:endParaRPr lang="en-US" dirty="0"/>
          </a:p>
        </p:txBody>
      </p:sp>
      <p:pic>
        <p:nvPicPr>
          <p:cNvPr id="2050" name="Picture 2" descr="Lecture 8 - Surface weather map analysis">
            <a:extLst>
              <a:ext uri="{FF2B5EF4-FFF2-40B4-BE49-F238E27FC236}">
                <a16:creationId xmlns:a16="http://schemas.microsoft.com/office/drawing/2014/main" id="{4385B213-6D84-4256-824B-6DB50AF9D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172" y="3429000"/>
            <a:ext cx="4307457" cy="3331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366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16886206-B9E7-4BB2-9B19-D03214685C28}"/>
              </a:ext>
            </a:extLst>
          </p:cNvPr>
          <p:cNvSpPr/>
          <p:nvPr/>
        </p:nvSpPr>
        <p:spPr bwMode="auto">
          <a:xfrm>
            <a:off x="0" y="1524000"/>
            <a:ext cx="4572000" cy="5334000"/>
          </a:xfrm>
          <a:prstGeom prst="rt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C14F8-6424-4368-ACEF-F1BBF1719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n w="0"/>
                <a:solidFill>
                  <a:srgbClr val="40254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Planetary Boundary Layer</a:t>
            </a:r>
            <a:endParaRPr lang="en-US" dirty="0">
              <a:ln w="0"/>
              <a:solidFill>
                <a:srgbClr val="40254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1A867-5012-4940-B4D8-1351BBC0E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5086" y="1825624"/>
            <a:ext cx="5348378" cy="481671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Since friction only influences the atmosphere close to the surface, in a layer called the Planetary Boundary Layer (PBL), meteorologists can ignore friction above this level.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Usually the PBL extends up to around the 850 mb isobaric level.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We can look at maps at different levels to get a general understanding of how pressure and winds change throughout the atmosphere.</a:t>
            </a:r>
          </a:p>
          <a:p>
            <a:endParaRPr lang="en-US" dirty="0"/>
          </a:p>
        </p:txBody>
      </p:sp>
      <p:pic>
        <p:nvPicPr>
          <p:cNvPr id="1026" name="Picture 2" descr="Planetary Boundary Layer Studies - ppt download">
            <a:extLst>
              <a:ext uri="{FF2B5EF4-FFF2-40B4-BE49-F238E27FC236}">
                <a16:creationId xmlns:a16="http://schemas.microsoft.com/office/drawing/2014/main" id="{2F0C0495-7078-4613-BBAF-2CF4BF52D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0" y="1825625"/>
            <a:ext cx="5906219" cy="4429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941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0DCF434B76F049A2CEA75E6A4FC781" ma:contentTypeVersion="4" ma:contentTypeDescription="Create a new document." ma:contentTypeScope="" ma:versionID="b68533a0c7837fac31e926291f5e54ce">
  <xsd:schema xmlns:xsd="http://www.w3.org/2001/XMLSchema" xmlns:xs="http://www.w3.org/2001/XMLSchema" xmlns:p="http://schemas.microsoft.com/office/2006/metadata/properties" xmlns:ns2="7678f3af-366b-4b7e-a00f-a701c5cd67ce" targetNamespace="http://schemas.microsoft.com/office/2006/metadata/properties" ma:root="true" ma:fieldsID="cd354c2ea28e86207406ae7730d28c82" ns2:_="">
    <xsd:import namespace="7678f3af-366b-4b7e-a00f-a701c5cd67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78f3af-366b-4b7e-a00f-a701c5cd67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1B35D3-8768-44C1-A94A-BBB830B5BC18}"/>
</file>

<file path=customXml/itemProps2.xml><?xml version="1.0" encoding="utf-8"?>
<ds:datastoreItem xmlns:ds="http://schemas.openxmlformats.org/officeDocument/2006/customXml" ds:itemID="{E36D92CB-7E1A-48CE-AF32-10F7DDDC4537}"/>
</file>

<file path=customXml/itemProps3.xml><?xml version="1.0" encoding="utf-8"?>
<ds:datastoreItem xmlns:ds="http://schemas.openxmlformats.org/officeDocument/2006/customXml" ds:itemID="{F499CF78-A4B7-437F-8817-804D8684DC42}"/>
</file>

<file path=docProps/app.xml><?xml version="1.0" encoding="utf-8"?>
<Properties xmlns="http://schemas.openxmlformats.org/officeDocument/2006/extended-properties" xmlns:vt="http://schemas.openxmlformats.org/officeDocument/2006/docPropsVTypes">
  <TotalTime>7552</TotalTime>
  <Words>259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Berlin Sans FB Demi</vt:lpstr>
      <vt:lpstr>Calibri</vt:lpstr>
      <vt:lpstr>Calibri Light</vt:lpstr>
      <vt:lpstr>Office Theme</vt:lpstr>
      <vt:lpstr>Why does Wind Speed Increase with Height?</vt:lpstr>
      <vt:lpstr>Mid-Latitudes</vt:lpstr>
      <vt:lpstr>Atmospheric Height in the Mid-Latitudes</vt:lpstr>
      <vt:lpstr>Constant Pressure Level</vt:lpstr>
      <vt:lpstr>Planetary Boundary Layer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Does Wind Speed Increase with Height</dc:title>
  <dc:creator>Jolie Kavanagh</dc:creator>
  <cp:lastModifiedBy>Jolie Kavanagh</cp:lastModifiedBy>
  <cp:revision>10</cp:revision>
  <dcterms:created xsi:type="dcterms:W3CDTF">2020-05-27T13:25:25Z</dcterms:created>
  <dcterms:modified xsi:type="dcterms:W3CDTF">2020-06-05T14:52:38Z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0x0101003B0DCF434B76F049A2CEA75E6A4FC781</vt:lpwstr>
  </property>
  <property fmtid="{D5CDD505-2E9C-101B-9397-08002B2CF9AE}" pid="3" name="Order">
    <vt:r8>39300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